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1"/>
    <p:sldMasterId id="2147483725" r:id="rId2"/>
    <p:sldMasterId id="2147483746" r:id="rId3"/>
  </p:sldMasterIdLst>
  <p:notesMasterIdLst>
    <p:notesMasterId r:id="rId33"/>
  </p:notesMasterIdLst>
  <p:handoutMasterIdLst>
    <p:handoutMasterId r:id="rId34"/>
  </p:handoutMasterIdLst>
  <p:sldIdLst>
    <p:sldId id="264" r:id="rId4"/>
    <p:sldId id="361" r:id="rId5"/>
    <p:sldId id="392" r:id="rId6"/>
    <p:sldId id="381" r:id="rId7"/>
    <p:sldId id="276" r:id="rId8"/>
    <p:sldId id="393" r:id="rId9"/>
    <p:sldId id="320" r:id="rId10"/>
    <p:sldId id="397" r:id="rId11"/>
    <p:sldId id="394" r:id="rId12"/>
    <p:sldId id="375" r:id="rId13"/>
    <p:sldId id="328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5" r:id="rId22"/>
    <p:sldId id="391" r:id="rId23"/>
    <p:sldId id="304" r:id="rId24"/>
    <p:sldId id="347" r:id="rId25"/>
    <p:sldId id="350" r:id="rId26"/>
    <p:sldId id="294" r:id="rId27"/>
    <p:sldId id="298" r:id="rId28"/>
    <p:sldId id="297" r:id="rId29"/>
    <p:sldId id="390" r:id="rId30"/>
    <p:sldId id="396" r:id="rId31"/>
    <p:sldId id="330" r:id="rId32"/>
  </p:sldIdLst>
  <p:sldSz cx="12188825" cy="6858000"/>
  <p:notesSz cx="7010400" cy="92964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AF79"/>
    <a:srgbClr val="FFFFFF"/>
    <a:srgbClr val="65D7FF"/>
    <a:srgbClr val="59CB77"/>
    <a:srgbClr val="F7C1E4"/>
    <a:srgbClr val="F193CF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9" autoAdjust="0"/>
    <p:restoredTop sz="94660" autoAdjust="0"/>
  </p:normalViewPr>
  <p:slideViewPr>
    <p:cSldViewPr>
      <p:cViewPr>
        <p:scale>
          <a:sx n="60" d="100"/>
          <a:sy n="60" d="100"/>
        </p:scale>
        <p:origin x="-2268" y="-1320"/>
      </p:cViewPr>
      <p:guideLst>
        <p:guide orient="horz"/>
        <p:guide pos="7677"/>
      </p:guideLst>
    </p:cSldViewPr>
  </p:slideViewPr>
  <p:outlineViewPr>
    <p:cViewPr>
      <p:scale>
        <a:sx n="33" d="100"/>
        <a:sy n="33" d="100"/>
      </p:scale>
      <p:origin x="0" y="2871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2" cy="464180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l" defTabSz="12301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2" cy="464180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r" defTabSz="12301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852421-99AC-480E-B2AB-8E18ABD41A1E}" type="datetimeFigureOut">
              <a:rPr lang="en-US"/>
              <a:pPr>
                <a:defRPr/>
              </a:pPr>
              <a:t>9/16/2015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8162" cy="464180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l" defTabSz="12301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621"/>
            <a:ext cx="3038162" cy="464180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r" defTabSz="12301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B297C8E-7672-43D9-BC95-367E48FD374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659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2" cy="464180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l" defTabSz="12301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4" y="0"/>
            <a:ext cx="3038162" cy="464180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r" defTabSz="12301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CD405DC-29C4-432D-A89C-99EF79E00095}" type="datetimeFigureOut">
              <a:rPr lang="en-US"/>
              <a:pPr>
                <a:defRPr/>
              </a:pPr>
              <a:t>9/16/2015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8" rIns="93157" bIns="46578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5" y="4416113"/>
            <a:ext cx="5607678" cy="4182418"/>
          </a:xfrm>
          <a:prstGeom prst="rect">
            <a:avLst/>
          </a:prstGeom>
        </p:spPr>
        <p:txBody>
          <a:bodyPr vert="horz" lIns="93157" tIns="46578" rIns="93157" bIns="46578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1"/>
            <a:ext cx="3038162" cy="464180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l" defTabSz="12301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830621"/>
            <a:ext cx="3038162" cy="464180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r" defTabSz="12301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11430FF-DF9A-4AAC-AE3B-EBA7D29240C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3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296" y="329187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57985" y="434162"/>
            <a:ext cx="11072861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2917" y="1820206"/>
            <a:ext cx="10360501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2917" y="3685032"/>
            <a:ext cx="10360501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386" y="530352"/>
            <a:ext cx="10908998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AC00AE-58A1-4251-B54F-AD51EC21BA32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5AC5D9-462B-428F-8506-9B82B50BC5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33407"/>
            <a:ext cx="2640912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015" y="533405"/>
            <a:ext cx="7922736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22FFC9-C0B2-4081-89A3-D06C1A7011FA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14FF6F-AE11-46F5-AE9C-1EF08E68B2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5156200"/>
            <a:ext cx="12188825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12698" y="5189538"/>
            <a:ext cx="12188825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0" y="5164138"/>
            <a:ext cx="121888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031" y="5029200"/>
            <a:ext cx="10360501" cy="93345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353" y="5816604"/>
            <a:ext cx="8532178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CB70-4D86-42C8-A245-CBD2CD3A9C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EF26-F49A-41D2-9ACA-00A7EB8FDF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2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3397" y="2438400"/>
            <a:ext cx="6094413" cy="933450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5632" y="3276600"/>
            <a:ext cx="8532178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0F24-BAE0-4B1E-AD3F-8E124721EB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F0FC-3D9A-4EC8-A972-2A8FA4BB0B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8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FAFB-0832-4DC5-A4CF-4490B61EFF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B357-A44E-4786-A63A-E2944B5358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9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o Questio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274638"/>
            <a:ext cx="10969943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588" y="1219203"/>
            <a:ext cx="10969943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B6FD8-5BAE-43E0-B7E6-8B9FD6F32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B218-D44B-4589-9505-7E77CC6CCA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30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A611-89B4-4573-9048-DAC5FB090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256D-B4AA-4643-8719-6723993D2D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0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86C5-81E6-4B86-8F1E-B610EA488E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42582-E943-467C-B227-246BB26E6E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8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124" y="4167190"/>
            <a:ext cx="827612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124" y="2667003"/>
            <a:ext cx="827612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9036-93C3-41A8-BFE2-1B685390B8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9779-DFA7-453F-A8D3-F4A30ADC21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88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1927" y="1219203"/>
            <a:ext cx="4062942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9589" y="1219203"/>
            <a:ext cx="4062942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D41D-3309-4390-8A13-CACB7BBB0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9C97-7829-4240-8FCD-5630751B4D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5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86" y="530352"/>
            <a:ext cx="10908998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88D809-D144-49DF-86B5-F23131B8C2FB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E60000-46AA-410F-8FB0-3F09F62FCD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1927" y="1265238"/>
            <a:ext cx="406294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1927" y="1981203"/>
            <a:ext cx="4062942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7992" y="1265238"/>
            <a:ext cx="40645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7992" y="1981203"/>
            <a:ext cx="4064539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9397-477E-4EE4-8775-0F3EE909AE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8357-1338-40B2-A1E0-EF2AF0AC3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8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0CE7-812F-419F-93EA-74DAB5368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3376-5283-49BE-BFD9-8E8E20EA43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78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64F0-0E5F-49BC-B802-35004008AC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4A4F-C770-47D4-BECA-EDEBFF55A5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02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927" y="273050"/>
            <a:ext cx="274248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273053"/>
            <a:ext cx="568811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1927" y="1435103"/>
            <a:ext cx="274248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1E35-3694-45A8-91FE-F66D07FF2E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EA31-6F69-4046-A235-649666B08C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40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3" y="4568825"/>
            <a:ext cx="731329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2943" y="381000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43" y="5135563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A56B-D12F-4FC0-B1CA-BF967CAABC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972B-4444-41EC-91B8-B4C085E86C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31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5ECC-0DF4-4097-B77F-DD5D2D660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A14E-FB11-4E86-9B86-C09E5D4E45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0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4BBC-0150-4755-8173-B1B0D258B4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1200-945B-44A8-896A-EFCA5DFC9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85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92839" y="1524000"/>
            <a:ext cx="5586545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92839" y="2362200"/>
            <a:ext cx="5586545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992839" y="3200400"/>
            <a:ext cx="5586545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992839" y="4038600"/>
            <a:ext cx="5586545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52C8-55A0-4E9B-9009-C0EBFC274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2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351927" y="1066800"/>
            <a:ext cx="3351926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907001" y="1066800"/>
            <a:ext cx="4875530" cy="2362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351927" y="3581400"/>
            <a:ext cx="3351926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907001" y="3581400"/>
            <a:ext cx="4875530" cy="24384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2567-B890-4875-AA03-7BC1BE24B0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03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351927" y="3581403"/>
            <a:ext cx="2640912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58242" y="3581403"/>
            <a:ext cx="2640912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9141621" y="3581403"/>
            <a:ext cx="2640911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351927" y="1295400"/>
            <a:ext cx="2640912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6258242" y="1295400"/>
            <a:ext cx="2640912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9141622" y="1295400"/>
            <a:ext cx="2640911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2DE1-389B-4910-8DFD-210AD77051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4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296" y="329187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7985" y="434165"/>
            <a:ext cx="11072861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96" y="4928616"/>
            <a:ext cx="10908998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96" y="5624484"/>
            <a:ext cx="10908998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351927" y="1066800"/>
            <a:ext cx="3351926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907001" y="1066800"/>
            <a:ext cx="4875530" cy="2362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351927" y="3581400"/>
            <a:ext cx="3351926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907001" y="3581400"/>
            <a:ext cx="4875530" cy="24384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6B05-69F0-46F8-87A4-6ED5FE78CE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08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351927" y="3581403"/>
            <a:ext cx="2640912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58242" y="3581403"/>
            <a:ext cx="2640912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9141621" y="3581403"/>
            <a:ext cx="2640911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351927" y="1295400"/>
            <a:ext cx="2640912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6258242" y="1295400"/>
            <a:ext cx="2640912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9141622" y="1295400"/>
            <a:ext cx="2640911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ACCE-ABEC-46D4-BA8D-320132E17D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90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5156200"/>
            <a:ext cx="12188825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12697" y="5189538"/>
            <a:ext cx="12188825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0" y="5164138"/>
            <a:ext cx="121888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030" y="5029200"/>
            <a:ext cx="10360501" cy="93345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353" y="5816604"/>
            <a:ext cx="8532178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CB70-4D86-42C8-A245-CBD2CD3A9C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EF26-F49A-41D2-9ACA-00A7EB8FDF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7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3397" y="2438400"/>
            <a:ext cx="6094413" cy="933450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5632" y="3276600"/>
            <a:ext cx="8532178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0F24-BAE0-4B1E-AD3F-8E124721EB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F0FC-3D9A-4EC8-A972-2A8FA4BB0B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3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FAFB-0832-4DC5-A4CF-4490B61EFF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B357-A44E-4786-A63A-E2944B5358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37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o Questio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274638"/>
            <a:ext cx="10969943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588" y="1219201"/>
            <a:ext cx="10969943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B6FD8-5BAE-43E0-B7E6-8B9FD6F32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B218-D44B-4589-9505-7E77CC6CCA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8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A611-89B4-4573-9048-DAC5FB090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256D-B4AA-4643-8719-6723993D2D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17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86C5-81E6-4B86-8F1E-B610EA488E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42582-E943-467C-B227-246BB26E6E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46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124" y="4167188"/>
            <a:ext cx="827612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124" y="2667001"/>
            <a:ext cx="827612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9036-93C3-41A8-BFE2-1B685390B8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9779-DFA7-453F-A8D3-F4A30ADC21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96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1927" y="1219201"/>
            <a:ext cx="4062942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9589" y="1219201"/>
            <a:ext cx="4062942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D41D-3309-4390-8A13-CACB7BBB0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9C97-7829-4240-8FCD-5630751B4D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4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4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830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89BC75-DAEC-41F3-8D3F-B6476CE73C6B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7E7DA6-FD7C-415C-A5B6-BD72CF6183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1927" y="1265238"/>
            <a:ext cx="406294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1927" y="1981201"/>
            <a:ext cx="4062942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7992" y="1265238"/>
            <a:ext cx="40645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7992" y="1981201"/>
            <a:ext cx="4064539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9397-477E-4EE4-8775-0F3EE909AE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8357-1338-40B2-A1E0-EF2AF0AC3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42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0CE7-812F-419F-93EA-74DAB5368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3376-5283-49BE-BFD9-8E8E20EA43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9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64F0-0E5F-49BC-B802-35004008AC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4A4F-C770-47D4-BECA-EDEBFF55A5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16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927" y="273050"/>
            <a:ext cx="274248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273051"/>
            <a:ext cx="568811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1927" y="1435101"/>
            <a:ext cx="274248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1E35-3694-45A8-91FE-F66D07FF2E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EA31-6F69-4046-A235-649666B08C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91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2" y="4568825"/>
            <a:ext cx="731329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2942" y="381000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42" y="5135563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A56B-D12F-4FC0-B1CA-BF967CAABC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972B-4444-41EC-91B8-B4C085E86C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94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5ECC-0DF4-4097-B77F-DD5D2D660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A14E-FB11-4E86-9B86-C09E5D4E45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86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4BBC-0150-4755-8173-B1B0D258B4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1200-945B-44A8-896A-EFCA5DFC9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41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92839" y="1524000"/>
            <a:ext cx="5586545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92839" y="2362200"/>
            <a:ext cx="5586545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992839" y="3200400"/>
            <a:ext cx="5586545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992839" y="4038600"/>
            <a:ext cx="5586545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52C8-55A0-4E9B-9009-C0EBFC274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67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351926" y="1066800"/>
            <a:ext cx="3351926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907001" y="1066800"/>
            <a:ext cx="4875530" cy="2362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351926" y="3581400"/>
            <a:ext cx="3351926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907001" y="3581400"/>
            <a:ext cx="4875530" cy="24384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2567-B890-4875-AA03-7BC1BE24B0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61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351927" y="3581401"/>
            <a:ext cx="2640912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58242" y="3581401"/>
            <a:ext cx="2640912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9141619" y="3581401"/>
            <a:ext cx="2640911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351927" y="1295400"/>
            <a:ext cx="2640912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6258242" y="1295400"/>
            <a:ext cx="2640912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9141621" y="1295400"/>
            <a:ext cx="2640911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2DE1-389B-4910-8DFD-210AD77051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8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421" y="579438"/>
            <a:ext cx="5241195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1278" y="579438"/>
            <a:ext cx="5241195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421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278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90FB95-A069-4A38-AF33-FC54D8F74EBD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2501B0-FE75-42A7-94B5-249638172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351926" y="1066800"/>
            <a:ext cx="3351926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907001" y="1066800"/>
            <a:ext cx="4875530" cy="2362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351926" y="3581400"/>
            <a:ext cx="3351926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907001" y="3581400"/>
            <a:ext cx="4875530" cy="24384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6B05-69F0-46F8-87A4-6ED5FE78CE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36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351927" y="3581401"/>
            <a:ext cx="2640912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58242" y="3581401"/>
            <a:ext cx="2640912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9141619" y="3581401"/>
            <a:ext cx="2640911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351927" y="1295400"/>
            <a:ext cx="2640912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6258242" y="1295400"/>
            <a:ext cx="2640912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9141621" y="1295400"/>
            <a:ext cx="2640911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ACCE-ABEC-46D4-BA8D-320132E17D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5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CAB9C9-DFC6-4A39-84F9-0E01F58DF323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2E2AB2-80F2-45AD-B634-4A9CED0CFD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296" y="329187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10BA6C-CAE6-489B-860B-B307243F9FED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500945-BDE4-4B74-9F61-044B32FFB0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122" y="533400"/>
            <a:ext cx="3961368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3206" y="1447802"/>
            <a:ext cx="3961368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4900" y="930144"/>
            <a:ext cx="6166606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78993F-C257-461B-9653-49B14DEED99E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2DA58C-2660-4A06-A34D-7C16895063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296" y="329187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2178" y="434162"/>
            <a:ext cx="309866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012056"/>
            <a:ext cx="10969943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4705" y="533400"/>
            <a:ext cx="2986262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A2CF12-FC16-4DC5-8794-BA002462C5DE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49C34-26AB-47F6-A452-358ACA101E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828" y="435768"/>
            <a:ext cx="7898359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296" y="329187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7985" y="434162"/>
            <a:ext cx="11072861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386" y="4985590"/>
            <a:ext cx="10908998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386" y="530352"/>
            <a:ext cx="10908998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3793" y="6111878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2D4694-02B8-4B9D-9617-1F8B950561E3}" type="datetimeFigureOut">
              <a:rPr lang="en-US" smtClean="0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0999" y="6111878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28205" y="6111878"/>
            <a:ext cx="6094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233CFCA-8806-4651-A47C-6512D84033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41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1927" y="274638"/>
            <a:ext cx="843060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51927" y="1219203"/>
            <a:ext cx="8430604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E11C829-6064-4A16-9E04-5B37C608E2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047E213-9C10-4CDE-AE39-5C5E0AEFD49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86870" y="0"/>
            <a:ext cx="0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220728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31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41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1927" y="274638"/>
            <a:ext cx="843060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51927" y="1219201"/>
            <a:ext cx="8430604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E11C829-6064-4A16-9E04-5B37C608E2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047E213-9C10-4CDE-AE39-5C5E0AEFD49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86870" y="0"/>
            <a:ext cx="0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220728" y="0"/>
            <a:ext cx="0" cy="68580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094412" y="2590800"/>
            <a:ext cx="5181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100" dirty="0" smtClean="0">
                <a:solidFill>
                  <a:srgbClr val="0070C0"/>
                </a:solidFill>
              </a:rPr>
              <a:t>Fiscal Services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2015 - 2016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4029635"/>
            <a:ext cx="25908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6812" y="5791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ELTS Workshop</a:t>
            </a:r>
            <a:endParaRPr lang="en-US" sz="2000" b="1" dirty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531812" y="533400"/>
            <a:ext cx="10972800" cy="685801"/>
          </a:xfrm>
        </p:spPr>
        <p:txBody>
          <a:bodyPr vert="horz">
            <a:normAutofit/>
          </a:bodyPr>
          <a:lstStyle/>
          <a:p>
            <a:pPr algn="ctr">
              <a:lnSpc>
                <a:spcPts val="3600"/>
              </a:lnSpc>
            </a:pPr>
            <a:r>
              <a:rPr lang="en-US" dirty="0" smtClean="0">
                <a:solidFill>
                  <a:srgbClr val="0070C0"/>
                </a:solidFill>
              </a:rPr>
              <a:t>Family Medical Leave Act (FMLA)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608012" y="1219200"/>
            <a:ext cx="10820400" cy="4876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Site/Department </a:t>
            </a:r>
            <a:r>
              <a:rPr lang="en-US" sz="2000" dirty="0"/>
              <a:t>receives FMLA/CFRA letter from Personnel.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Note </a:t>
            </a:r>
            <a:r>
              <a:rPr lang="en-US" sz="2000" dirty="0"/>
              <a:t>whether FMLA/CFRA was approved for the employee or his/her family member and the </a:t>
            </a:r>
            <a:r>
              <a:rPr lang="en-US" sz="2000" dirty="0" smtClean="0"/>
              <a:t>duration of </a:t>
            </a:r>
            <a:r>
              <a:rPr lang="en-US" sz="2000" dirty="0"/>
              <a:t>time approved</a:t>
            </a:r>
            <a:r>
              <a:rPr lang="en-US" sz="2000" dirty="0" smtClean="0"/>
              <a:t>.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0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Note </a:t>
            </a:r>
            <a:r>
              <a:rPr lang="en-US" sz="2000" dirty="0"/>
              <a:t>what leave type(s) the employee is allowed to use (sick, family illness, PN, vacation, etc</a:t>
            </a:r>
            <a:r>
              <a:rPr lang="en-US" sz="2000" dirty="0" smtClean="0"/>
              <a:t>.)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0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Employee </a:t>
            </a:r>
            <a:r>
              <a:rPr lang="en-US" sz="2000" dirty="0"/>
              <a:t>must enter their absence into AESOP with the exception of vacation (local leave </a:t>
            </a:r>
            <a:r>
              <a:rPr lang="en-US" sz="2000" dirty="0" smtClean="0"/>
              <a:t>attendant must </a:t>
            </a:r>
            <a:r>
              <a:rPr lang="en-US" sz="2000" dirty="0"/>
              <a:t>enter vacation in AESOP</a:t>
            </a:r>
            <a:r>
              <a:rPr lang="en-US" sz="2000" dirty="0" smtClean="0"/>
              <a:t>).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0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Employee </a:t>
            </a:r>
            <a:r>
              <a:rPr lang="en-US" sz="2000" dirty="0"/>
              <a:t>must notify his/her local leave attendant that his/her absence is FMLA/CFRA approved</a:t>
            </a:r>
            <a:r>
              <a:rPr lang="en-US" sz="2000" dirty="0" smtClean="0"/>
              <a:t>.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0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When </a:t>
            </a:r>
            <a:r>
              <a:rPr lang="en-US" sz="2000" dirty="0"/>
              <a:t>the absence is transferred over to ELTS, the local leave attendant must add FMLA to </a:t>
            </a:r>
            <a:r>
              <a:rPr lang="en-US" sz="2000" dirty="0" smtClean="0"/>
              <a:t>the transaction </a:t>
            </a:r>
            <a:r>
              <a:rPr lang="en-US" sz="2000" dirty="0"/>
              <a:t>note</a:t>
            </a:r>
            <a:r>
              <a:rPr lang="en-US" sz="2000" dirty="0" smtClean="0"/>
              <a:t>.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0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Affidavit </a:t>
            </a:r>
            <a:r>
              <a:rPr lang="en-US" sz="2000" dirty="0"/>
              <a:t>is then printed with the transaction note FMLA for the employee to sign.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10897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2000" dirty="0"/>
              <a:t>Click on </a:t>
            </a:r>
            <a:r>
              <a:rPr lang="en-US" sz="2000" b="1" dirty="0"/>
              <a:t>Affidavit Detail</a:t>
            </a:r>
            <a:r>
              <a:rPr lang="en-US" sz="2000" dirty="0"/>
              <a:t>, then click on the </a:t>
            </a:r>
            <a:r>
              <a:rPr lang="en-US" sz="2000" b="1" dirty="0"/>
              <a:t>+ </a:t>
            </a:r>
            <a:r>
              <a:rPr lang="en-US" sz="2000" dirty="0"/>
              <a:t>sign to expand the date of absence</a:t>
            </a:r>
            <a:r>
              <a:rPr lang="en-US" sz="2000" dirty="0" smtClean="0"/>
              <a:t>.</a:t>
            </a:r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FMLA Transaction Note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55" y="2667000"/>
            <a:ext cx="9944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40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2000" dirty="0" smtClean="0"/>
              <a:t>Click </a:t>
            </a:r>
            <a:r>
              <a:rPr lang="en-US" sz="2000" dirty="0"/>
              <a:t>on </a:t>
            </a:r>
            <a:r>
              <a:rPr lang="en-US" sz="2000" b="1" dirty="0"/>
              <a:t>Transaction Note.</a:t>
            </a: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FMLA Transaction Note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2363678"/>
            <a:ext cx="99441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314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2000" dirty="0" smtClean="0"/>
              <a:t>Insert </a:t>
            </a:r>
            <a:r>
              <a:rPr lang="en-US" sz="2000" b="1" dirty="0"/>
              <a:t>FMLA </a:t>
            </a:r>
            <a:r>
              <a:rPr lang="en-US" sz="2000" dirty="0"/>
              <a:t>in front of Substitute Name</a:t>
            </a:r>
            <a:r>
              <a:rPr lang="en-US" sz="2000" dirty="0" smtClean="0"/>
              <a:t> </a:t>
            </a:r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FMLA Transaction Note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2286000"/>
            <a:ext cx="5810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325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2400" dirty="0" smtClean="0"/>
              <a:t>Incident </a:t>
            </a:r>
            <a:r>
              <a:rPr lang="en-US" sz="2400" dirty="0"/>
              <a:t>notes are used to count the number of days for a specific incident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2400" dirty="0" smtClean="0"/>
              <a:t>Bereavement is the only leave type </a:t>
            </a:r>
            <a:r>
              <a:rPr lang="en-US" sz="2400" dirty="0"/>
              <a:t>that </a:t>
            </a:r>
            <a:r>
              <a:rPr lang="en-US" sz="2400" dirty="0" smtClean="0"/>
              <a:t>requires </a:t>
            </a:r>
            <a:r>
              <a:rPr lang="en-US" sz="2400" dirty="0"/>
              <a:t>an incident </a:t>
            </a:r>
            <a:r>
              <a:rPr lang="en-US" sz="2400" dirty="0" smtClean="0"/>
              <a:t>note.  Effective 2015-2016, Industrial Injury</a:t>
            </a:r>
            <a:r>
              <a:rPr lang="en-US" sz="2400" dirty="0"/>
              <a:t> </a:t>
            </a:r>
            <a:r>
              <a:rPr lang="en-US" sz="2400" dirty="0" smtClean="0"/>
              <a:t>leave type does NOT require an incident note.</a:t>
            </a:r>
          </a:p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2400" dirty="0"/>
              <a:t>On the Leave Entry Screen, double click on </a:t>
            </a:r>
            <a:r>
              <a:rPr lang="en-US" sz="2400" dirty="0" smtClean="0"/>
              <a:t>B3/B5. Or, on the Affidavit Detail Screen, click on the affidavit.</a:t>
            </a:r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Bereavement Incident Note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30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2000" dirty="0" smtClean="0"/>
              <a:t>Click </a:t>
            </a:r>
            <a:r>
              <a:rPr lang="en-US" sz="2000" dirty="0"/>
              <a:t>on the </a:t>
            </a:r>
            <a:r>
              <a:rPr lang="en-US" sz="2000" b="1" dirty="0"/>
              <a:t>+ </a:t>
            </a:r>
            <a:r>
              <a:rPr lang="en-US" sz="2000" dirty="0"/>
              <a:t>sign to expand the date of absence.</a:t>
            </a:r>
            <a:r>
              <a:rPr lang="en-US" sz="2000" dirty="0" smtClean="0"/>
              <a:t>  </a:t>
            </a:r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Bereavement Incident Note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300288"/>
            <a:ext cx="9991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14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2000" dirty="0" smtClean="0"/>
              <a:t>Click </a:t>
            </a:r>
            <a:r>
              <a:rPr lang="en-US" sz="2000" dirty="0"/>
              <a:t>on </a:t>
            </a:r>
            <a:r>
              <a:rPr lang="en-US" sz="2000" b="1" dirty="0"/>
              <a:t>Incident Note</a:t>
            </a:r>
            <a:r>
              <a:rPr lang="en-US" sz="2000" dirty="0" smtClean="0"/>
              <a:t>.  </a:t>
            </a:r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Bereavement Incident Note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2262188"/>
            <a:ext cx="10134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520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2000" dirty="0" smtClean="0"/>
              <a:t>Click </a:t>
            </a:r>
            <a:r>
              <a:rPr lang="en-US" sz="2000" dirty="0"/>
              <a:t>on </a:t>
            </a:r>
            <a:r>
              <a:rPr lang="en-US" sz="2000" b="1" dirty="0" smtClean="0"/>
              <a:t>Add</a:t>
            </a:r>
            <a:r>
              <a:rPr lang="en-US" sz="2000" dirty="0" smtClean="0"/>
              <a:t>.  </a:t>
            </a:r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Bereavement Incident Note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285999"/>
            <a:ext cx="10134600" cy="273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06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Add note as “xx/xx/2015 Relationship” example: “01/08/2015 GRANDMOTHER”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0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Click on </a:t>
            </a:r>
            <a:r>
              <a:rPr lang="en-US" sz="2000" b="1" dirty="0"/>
              <a:t>Save </a:t>
            </a:r>
            <a:r>
              <a:rPr lang="en-US" sz="2000" dirty="0"/>
              <a:t>to add to Incident log, then click on </a:t>
            </a:r>
            <a:r>
              <a:rPr lang="en-US" sz="2000" b="1" dirty="0"/>
              <a:t>OK </a:t>
            </a:r>
            <a:r>
              <a:rPr lang="en-US" sz="2000" dirty="0"/>
              <a:t>to apply Incident Note.</a:t>
            </a:r>
            <a:r>
              <a:rPr lang="en-US" sz="2000" dirty="0" smtClean="0"/>
              <a:t> </a:t>
            </a:r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Bereavement Incident Note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23" y="2838450"/>
            <a:ext cx="9448089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09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Once an Incident </a:t>
            </a:r>
            <a:r>
              <a:rPr lang="en-US" sz="2400" dirty="0"/>
              <a:t>N</a:t>
            </a:r>
            <a:r>
              <a:rPr lang="en-US" sz="2400" dirty="0" smtClean="0"/>
              <a:t>ote has been entered on the Incident Log,       it will NEVER need to be added again</a:t>
            </a:r>
            <a:r>
              <a:rPr lang="en-US" sz="2400" dirty="0" smtClean="0"/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Only “add” the Incident Note to the log ONE TIME. YOU SHOULD NEVER HAVE DUPLICATED ENTRIES.</a:t>
            </a:r>
            <a:endParaRPr lang="en-US" sz="240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2400" dirty="0" smtClean="0"/>
          </a:p>
          <a:p>
            <a:pPr marL="0" indent="0">
              <a:buClr>
                <a:srgbClr val="0070C0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b="1" dirty="0" smtClean="0"/>
              <a:t>ADD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/>
              <a:t>Create new </a:t>
            </a:r>
            <a:r>
              <a:rPr lang="en-US" sz="2400" dirty="0" smtClean="0"/>
              <a:t>note to log  </a:t>
            </a:r>
            <a:r>
              <a:rPr lang="en-US" sz="2400" dirty="0" smtClean="0"/>
              <a:t>  </a:t>
            </a:r>
            <a:r>
              <a:rPr lang="en-US" sz="2400" b="1" dirty="0" smtClean="0"/>
              <a:t>OK</a:t>
            </a:r>
            <a:r>
              <a:rPr lang="en-US" sz="2400" dirty="0" smtClean="0"/>
              <a:t> = Apply note to absence</a:t>
            </a:r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Bereavement Incident Note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0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3400"/>
            <a:ext cx="10908998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AESOP transfers to ELTS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752600"/>
            <a:ext cx="7620000" cy="389800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2400" dirty="0" smtClean="0"/>
              <a:t>Employee creates absence in AESOP</a:t>
            </a:r>
          </a:p>
          <a:p>
            <a:pPr>
              <a:buClr>
                <a:srgbClr val="0070C0"/>
              </a:buClr>
            </a:pPr>
            <a:endParaRPr lang="en-US" sz="2400" dirty="0" smtClean="0"/>
          </a:p>
          <a:p>
            <a:pPr>
              <a:buClr>
                <a:srgbClr val="0070C0"/>
              </a:buClr>
            </a:pPr>
            <a:r>
              <a:rPr lang="en-US" sz="2400" dirty="0" smtClean="0"/>
              <a:t>Local leave attendant must create VACATION absences</a:t>
            </a:r>
          </a:p>
          <a:p>
            <a:pPr>
              <a:buClr>
                <a:srgbClr val="0070C0"/>
              </a:buClr>
            </a:pPr>
            <a:endParaRPr lang="en-US" sz="2400" dirty="0" smtClean="0"/>
          </a:p>
          <a:p>
            <a:pPr>
              <a:buClr>
                <a:srgbClr val="0070C0"/>
              </a:buClr>
            </a:pPr>
            <a:r>
              <a:rPr lang="en-US" sz="2400" dirty="0" smtClean="0"/>
              <a:t>Must be entered into AESOP prior to, or on day of absence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400" dirty="0" smtClean="0"/>
          </a:p>
          <a:p>
            <a:pPr>
              <a:buClr>
                <a:srgbClr val="0070C0"/>
              </a:buClr>
            </a:pPr>
            <a:r>
              <a:rPr lang="en-US" sz="2400" dirty="0" smtClean="0"/>
              <a:t>AESOP file with transfer over to ELTS</a:t>
            </a:r>
            <a:endParaRPr lang="en-US" sz="2400" dirty="0"/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160000"/>
              </a:lnSpc>
              <a:buClr>
                <a:srgbClr val="0070C0"/>
              </a:buCl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2514600"/>
            <a:ext cx="1965436" cy="26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67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>
          <a:xfrm>
            <a:off x="684212" y="1600200"/>
            <a:ext cx="10896600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0070C0"/>
              </a:buClr>
              <a:buNone/>
            </a:pPr>
            <a:endParaRPr lang="en-US" sz="240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2400" dirty="0" smtClean="0"/>
          </a:p>
          <a:p>
            <a:pPr marL="0" indent="0">
              <a:buClr>
                <a:srgbClr val="0070C0"/>
              </a:buClr>
              <a:buNone/>
            </a:pPr>
            <a:r>
              <a:rPr lang="en-US" sz="2400" dirty="0" smtClean="0"/>
              <a:t>	</a:t>
            </a:r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Aft>
                <a:spcPts val="1200"/>
              </a:spcAft>
              <a:buClr>
                <a:srgbClr val="0070C0"/>
              </a:buCl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667657"/>
            <a:ext cx="11049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Wrong Bereavement Incident Notes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Robert and Jennifer\AppData\Local\Microsoft\Windows\INetCache\IE\SPGHFQ83\x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3886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41607"/>
              </p:ext>
            </p:extLst>
          </p:nvPr>
        </p:nvGraphicFramePr>
        <p:xfrm>
          <a:off x="1649413" y="1371602"/>
          <a:ext cx="8940800" cy="4634863"/>
        </p:xfrm>
        <a:graphic>
          <a:graphicData uri="http://schemas.openxmlformats.org/drawingml/2006/table">
            <a:tbl>
              <a:tblPr/>
              <a:tblGrid>
                <a:gridCol w="3654334"/>
                <a:gridCol w="2412271"/>
                <a:gridCol w="2874195"/>
              </a:tblGrid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/>
                        </a:rPr>
                        <a:t>03/30/2015 BROTHER PASSED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B3-01/09/2015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MOTHER IN LAW PASSED AWAY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Calibri"/>
                        </a:rPr>
                        <a:t>04/22/2015 UNCLE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BEREAVEMENT 3 DAY/AUNT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MOTHER-IN-LAW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Calibri"/>
                        </a:rPr>
                        <a:t>04/22/2015 UNCLE 2ND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BEREAVEMENT-UNCLE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MOTHER-IN-LAW PASSED AWAY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/>
                        </a:rPr>
                        <a:t>05/08/2015  BEREAVEMENT  MOTHER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BEREVEMENT - FATHER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OUT OF STATE; GRANDMOTHER, 02/12/15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06/16/15, BROTHER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BROTHER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/>
                        </a:rPr>
                        <a:t>OUT OF STATE; GRANDMOTHER, 03/07/2015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1/22 GRANDFATHER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BROTHER IN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RELATIONSHIP, GRANDMOTHER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1/22/15 - G-FATHER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BROTHER IN LAW - 12/25/14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SISTER-IN-LAW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Calibri"/>
                        </a:rPr>
                        <a:t>12/29/14 BROTHER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BROTHER IN LAW; BROTHER IN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UNCLE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Calibri"/>
                        </a:rPr>
                        <a:t>12/29/2014 BROTHER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BROTHER PASSED 5-5-2015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UNCLE 01/12/2015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2/5/15 - GRANDFATHER-IN-LAW (WIFE'S GRANDFATHER)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DEATH OF UNCLE OUT OF STATE AZ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UNCLE, 02/10/2015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3 DAY BEREAVEMENT/AUNT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FATHER DIED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UNCLE, 02/16/2015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3 DAY BEREAVEMENT/UNCLE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FATHER IN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UNCLE, 4/20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3/30-3/31/15 MOM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FATHER IN LAW PASSED AWAY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UNCLE, 4/28/2015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4/13-4/20- FATHER PASSED AWAY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GRANDMOTHER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WIFE'S GRANDMOTHER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4/1-4/3 UNCLE PASSED AWAY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GRANDMOTHER, 02/12/15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AUNT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GRANDMOTHER, 03/07/2015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AUNT 04/09/2015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HUSBAND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AUNT 2/23/2015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HUSBAND - 4/13/15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AUNT 6/27/15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MOTHER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AUNT, 03/01/2015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MOTHER IN LAW 01/15/2015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AUNT, 2/10/2015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/>
                        </a:rPr>
                        <a:t>MOTHER IN LAW 01/20/2015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759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756598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What’s the big fuss about AFFIDAVITS?</a:t>
            </a:r>
          </a:p>
        </p:txBody>
      </p:sp>
      <p:sp>
        <p:nvSpPr>
          <p:cNvPr id="16386" name="Content Placeholder 13"/>
          <p:cNvSpPr>
            <a:spLocks noGrp="1"/>
          </p:cNvSpPr>
          <p:nvPr>
            <p:ph idx="1"/>
          </p:nvPr>
        </p:nvSpPr>
        <p:spPr>
          <a:xfrm>
            <a:off x="2513012" y="2057400"/>
            <a:ext cx="9066373" cy="3810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70C0"/>
              </a:buClr>
            </a:pPr>
            <a:r>
              <a:rPr lang="en-US" dirty="0" smtClean="0"/>
              <a:t>Affidavits </a:t>
            </a:r>
            <a:r>
              <a:rPr lang="en-US" b="1" dirty="0" smtClean="0">
                <a:solidFill>
                  <a:srgbClr val="0070C0"/>
                </a:solidFill>
              </a:rPr>
              <a:t>MUST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be turned in weekly!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Clr>
                <a:srgbClr val="0070C0"/>
              </a:buClr>
            </a:pPr>
            <a:r>
              <a:rPr lang="en-US" dirty="0" smtClean="0"/>
              <a:t>AESOP does </a:t>
            </a:r>
            <a:r>
              <a:rPr lang="en-US" b="1" dirty="0" smtClean="0">
                <a:solidFill>
                  <a:srgbClr val="0070C0"/>
                </a:solidFill>
              </a:rPr>
              <a:t>not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feed into the payroll system automatically. Absences will not be properly recorded without a completed and signed Affidavit.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981200"/>
            <a:ext cx="2019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8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3"/>
          <p:cNvSpPr>
            <a:spLocks noGrp="1"/>
          </p:cNvSpPr>
          <p:nvPr>
            <p:ph idx="1"/>
          </p:nvPr>
        </p:nvSpPr>
        <p:spPr>
          <a:xfrm>
            <a:off x="2970212" y="990600"/>
            <a:ext cx="8534400" cy="4038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In the event of </a:t>
            </a:r>
            <a:r>
              <a:rPr lang="en-US" b="1" dirty="0">
                <a:solidFill>
                  <a:srgbClr val="0070C0"/>
                </a:solidFill>
              </a:rPr>
              <a:t>long term absences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(</a:t>
            </a:r>
            <a:r>
              <a:rPr lang="en-US" dirty="0"/>
              <a:t>Off-Work Orders, </a:t>
            </a:r>
            <a:r>
              <a:rPr lang="en-US" dirty="0" smtClean="0"/>
              <a:t>Industrial </a:t>
            </a:r>
            <a:r>
              <a:rPr lang="en-US" dirty="0"/>
              <a:t>Injury, and </a:t>
            </a:r>
            <a:r>
              <a:rPr lang="en-US" dirty="0" smtClean="0"/>
              <a:t>Maternity </a:t>
            </a:r>
            <a:r>
              <a:rPr lang="en-US" dirty="0"/>
              <a:t>Leave), </a:t>
            </a:r>
            <a:r>
              <a:rPr lang="en-US" dirty="0" smtClean="0"/>
              <a:t>affidavits </a:t>
            </a:r>
            <a:r>
              <a:rPr lang="en-US" dirty="0"/>
              <a:t>are to be completed immediately and sent </a:t>
            </a:r>
            <a:r>
              <a:rPr lang="en-US" dirty="0" smtClean="0"/>
              <a:t>to Payroll, noting </a:t>
            </a:r>
            <a:r>
              <a:rPr lang="en-US" b="1" dirty="0" smtClean="0">
                <a:solidFill>
                  <a:srgbClr val="0070C0"/>
                </a:solidFill>
              </a:rPr>
              <a:t>“Signature Unavailable”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on the Employee Signature line.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09700"/>
            <a:ext cx="2019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53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1524000"/>
            <a:ext cx="9144000" cy="3429000"/>
          </a:xfrm>
          <a:ln w="3175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74320"/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A delay in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Affidavit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processing can result </a:t>
            </a:r>
            <a:br>
              <a:rPr lang="en-US" sz="28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in salary overpayment.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NOTE: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Classified employees are paid current; therefore overpayments may happen very easily if communication is not present.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Let’s work together to prevent these situations.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512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/>
          </p:cNvSpPr>
          <p:nvPr>
            <p:ph type="title" idx="4294967295"/>
          </p:nvPr>
        </p:nvSpPr>
        <p:spPr>
          <a:xfrm>
            <a:off x="458787" y="304800"/>
            <a:ext cx="11274425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PAYROLL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FREQUENTLY ASKED QUESTIONS</a:t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38914" name="Rectangle 7"/>
          <p:cNvSpPr>
            <a:spLocks noGrp="1"/>
          </p:cNvSpPr>
          <p:nvPr>
            <p:ph type="body" sz="half" idx="4294967295"/>
          </p:nvPr>
        </p:nvSpPr>
        <p:spPr>
          <a:xfrm>
            <a:off x="608012" y="2209800"/>
            <a:ext cx="10972800" cy="4191000"/>
          </a:xfrm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ClrTx/>
              <a:buSzPct val="100000"/>
              <a:buFont typeface="+mj-lt"/>
              <a:buAutoNum type="arabicPeriod"/>
            </a:pPr>
            <a:r>
              <a:rPr lang="en-US" sz="2000" dirty="0"/>
              <a:t>When </a:t>
            </a:r>
            <a:r>
              <a:rPr lang="en-US" sz="2000" dirty="0" smtClean="0"/>
              <a:t>is an affidavit required?</a:t>
            </a:r>
            <a:endParaRPr lang="en-US" sz="2000" dirty="0"/>
          </a:p>
          <a:p>
            <a:pPr marL="457200" indent="0">
              <a:spcAft>
                <a:spcPts val="1000"/>
              </a:spcAft>
              <a:buClrTx/>
              <a:buSzPct val="100000"/>
              <a:buNone/>
            </a:pPr>
            <a:r>
              <a:rPr lang="en-US" sz="2000" dirty="0">
                <a:solidFill>
                  <a:srgbClr val="0070C0"/>
                </a:solidFill>
              </a:rPr>
              <a:t>Whenever an employee is absent from work other than for school business.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>
                <a:solidFill>
                  <a:srgbClr val="0070C0"/>
                </a:solidFill>
              </a:rPr>
              <a:t>Example: Maternity Leave, FMLA, Worker’s Compensation, </a:t>
            </a:r>
            <a:r>
              <a:rPr lang="en-US" sz="2000" dirty="0" smtClean="0">
                <a:solidFill>
                  <a:srgbClr val="0070C0"/>
                </a:solidFill>
              </a:rPr>
              <a:t>CFRA, </a:t>
            </a:r>
            <a:r>
              <a:rPr lang="en-US" sz="2000" dirty="0">
                <a:solidFill>
                  <a:srgbClr val="0070C0"/>
                </a:solidFill>
              </a:rPr>
              <a:t>etc.)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ClrTx/>
              <a:buSzPct val="100000"/>
              <a:buFont typeface="+mj-lt"/>
              <a:buAutoNum type="arabicPeriod" startAt="2"/>
            </a:pPr>
            <a:r>
              <a:rPr lang="en-US" sz="2000" dirty="0"/>
              <a:t>If an employee has called into the AESOP system, does an </a:t>
            </a:r>
            <a:r>
              <a:rPr lang="en-US" sz="2000" dirty="0" smtClean="0"/>
              <a:t>affidavit </a:t>
            </a:r>
            <a:r>
              <a:rPr lang="en-US" sz="2000" dirty="0"/>
              <a:t>still need to be </a:t>
            </a:r>
            <a:r>
              <a:rPr lang="en-US" sz="2000" dirty="0" smtClean="0"/>
              <a:t>submitted?</a:t>
            </a:r>
            <a:endParaRPr lang="en-US" sz="2000" dirty="0"/>
          </a:p>
          <a:p>
            <a:pPr marL="457200" indent="0">
              <a:spcAft>
                <a:spcPts val="1000"/>
              </a:spcAft>
              <a:buClrTx/>
              <a:buSzPct val="10000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Yes. </a:t>
            </a:r>
            <a:r>
              <a:rPr lang="en-US" sz="2000" dirty="0">
                <a:solidFill>
                  <a:srgbClr val="0070C0"/>
                </a:solidFill>
              </a:rPr>
              <a:t>AESOP does not feed into the </a:t>
            </a:r>
            <a:r>
              <a:rPr lang="en-US" sz="2000" dirty="0" smtClean="0">
                <a:solidFill>
                  <a:srgbClr val="0070C0"/>
                </a:solidFill>
              </a:rPr>
              <a:t>Payroll system.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457200" indent="-457200">
              <a:spcAft>
                <a:spcPts val="1000"/>
              </a:spcAft>
              <a:buClrTx/>
              <a:buSzPct val="100000"/>
              <a:buFont typeface="+mj-lt"/>
              <a:buAutoNum type="arabicPeriod" startAt="3"/>
            </a:pPr>
            <a:r>
              <a:rPr lang="en-US" sz="2000" dirty="0"/>
              <a:t>How often should </a:t>
            </a:r>
            <a:r>
              <a:rPr lang="en-US" sz="2000" dirty="0" smtClean="0"/>
              <a:t>affidavits </a:t>
            </a:r>
            <a:r>
              <a:rPr lang="en-US" sz="2000" dirty="0"/>
              <a:t>be sent up to Payroll</a:t>
            </a:r>
            <a:r>
              <a:rPr lang="en-US" sz="2000" dirty="0" smtClean="0"/>
              <a:t>?</a:t>
            </a:r>
          </a:p>
          <a:p>
            <a:pPr marL="457200" indent="0">
              <a:spcAft>
                <a:spcPts val="1000"/>
              </a:spcAft>
              <a:buClrTx/>
              <a:buSzPct val="100000"/>
              <a:buNone/>
            </a:pPr>
            <a:r>
              <a:rPr lang="en-US" sz="2000" dirty="0">
                <a:solidFill>
                  <a:srgbClr val="0070C0"/>
                </a:solidFill>
              </a:rPr>
              <a:t>Weekly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446314"/>
            <a:ext cx="1676400" cy="19158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446314"/>
            <a:ext cx="1676400" cy="1915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2012" y="648910"/>
            <a:ext cx="9220200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 startAt="4"/>
            </a:pPr>
            <a:r>
              <a:rPr lang="en-US" sz="2000" dirty="0">
                <a:latin typeface="Verdana" pitchFamily="34" charset="0"/>
              </a:rPr>
              <a:t>How many Family Illness, Personal Necessity, and General Leave days are employees entitled to use per fiscal year?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4"/>
            </a:pPr>
            <a:endParaRPr lang="en-US" sz="2000" dirty="0" smtClean="0"/>
          </a:p>
          <a:p>
            <a:pPr>
              <a:spcAft>
                <a:spcPts val="1000"/>
              </a:spcAft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64964"/>
              </p:ext>
            </p:extLst>
          </p:nvPr>
        </p:nvGraphicFramePr>
        <p:xfrm>
          <a:off x="2894012" y="1563310"/>
          <a:ext cx="7772400" cy="246991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743200"/>
                <a:gridCol w="2590800"/>
                <a:gridCol w="2438400"/>
              </a:tblGrid>
              <a:tr h="52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Certificated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Classified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</a:tr>
              <a:tr h="751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Days per Fiscal Year</a:t>
                      </a:r>
                      <a:endParaRPr lang="en-US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Days per Fiscal Year</a:t>
                      </a:r>
                      <a:endParaRPr lang="en-US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</a:tr>
              <a:tr h="375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Family Illness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6</a:t>
                      </a:r>
                      <a:endParaRPr lang="en-US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</a:t>
                      </a:r>
                      <a:endParaRPr lang="en-US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</a:tr>
              <a:tr h="441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Personal Necessity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</a:t>
                      </a:r>
                      <a:endParaRPr lang="en-US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</a:t>
                      </a:r>
                      <a:endParaRPr lang="en-US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</a:tr>
              <a:tr h="375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General Leave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</a:t>
                      </a:r>
                      <a:endParaRPr lang="en-US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</a:t>
                      </a:r>
                      <a:endParaRPr lang="en-US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55" marR="83755" marT="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8012" y="4589304"/>
            <a:ext cx="10890111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5"/>
            </a:pPr>
            <a:r>
              <a:rPr lang="en-US" sz="2000" dirty="0">
                <a:latin typeface="+mn-lt"/>
              </a:rPr>
              <a:t>If an employee leaves work early because their child is ill, is “FMLA” an acceptable reason to list on an </a:t>
            </a:r>
            <a:r>
              <a:rPr lang="en-US" sz="2000" dirty="0" smtClean="0">
                <a:latin typeface="+mn-lt"/>
              </a:rPr>
              <a:t>affidavit?</a:t>
            </a:r>
          </a:p>
          <a:p>
            <a:pPr marL="457200"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</a:rPr>
              <a:t>No.  “FMLA” stands for Family Medical Leave Act and must be requested and approved through Personnel.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455612" y="1185167"/>
            <a:ext cx="11049000" cy="45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6"/>
            </a:pPr>
            <a:r>
              <a:rPr lang="en-US" sz="2000" dirty="0">
                <a:latin typeface="+mn-lt"/>
              </a:rPr>
              <a:t>If an employee needs to change an </a:t>
            </a:r>
            <a:r>
              <a:rPr lang="en-US" sz="2000" dirty="0" smtClean="0">
                <a:latin typeface="+mn-lt"/>
              </a:rPr>
              <a:t>affidavit </a:t>
            </a:r>
            <a:r>
              <a:rPr lang="en-US" sz="2000" dirty="0">
                <a:latin typeface="+mn-lt"/>
              </a:rPr>
              <a:t>that has already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been </a:t>
            </a:r>
            <a:r>
              <a:rPr lang="en-US" sz="2000" dirty="0">
                <a:latin typeface="+mn-lt"/>
              </a:rPr>
              <a:t>submitted to Payroll, what should the employee </a:t>
            </a:r>
            <a:r>
              <a:rPr lang="en-US" sz="2000" dirty="0" smtClean="0">
                <a:latin typeface="+mn-lt"/>
              </a:rPr>
              <a:t>do?</a:t>
            </a:r>
          </a:p>
          <a:p>
            <a:pPr marL="800100" lvl="1" indent="-3429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Obtain a copy of his/her original affidavit</a:t>
            </a:r>
          </a:p>
          <a:p>
            <a:pPr marL="800100" lvl="1" indent="-3429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Make changes as needed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pPr marL="800100" lvl="1" indent="-3429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Write “Revised” on the top of the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affidavit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pPr marL="800100" lvl="1" indent="-3429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Submit to his/her administrator for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approval</a:t>
            </a:r>
          </a:p>
          <a:p>
            <a:pPr marL="800100" lvl="1" indent="-3429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Forward to Payroll for change(s) to be made</a:t>
            </a:r>
          </a:p>
          <a:p>
            <a:pPr marL="457200" lvl="1" indent="0">
              <a:buClr>
                <a:srgbClr val="0070C0"/>
              </a:buClr>
            </a:pPr>
            <a:endParaRPr lang="en-US" sz="2000" dirty="0">
              <a:solidFill>
                <a:schemeClr val="accent1"/>
              </a:solidFill>
              <a:latin typeface="+mn-lt"/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7"/>
            </a:pPr>
            <a:r>
              <a:rPr lang="en-US" sz="2000" dirty="0" smtClean="0">
                <a:latin typeface="+mn-lt"/>
              </a:rPr>
              <a:t>Will Payroll accept an affidavit without an employee’s signature?</a:t>
            </a:r>
          </a:p>
          <a:p>
            <a:pPr marL="800100" lvl="1" indent="-3429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Yes, when the dates are covered by an acceptable doctor’s off work order (including Industrial Injury) and when an employee has been absent for an extended period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marL="800100" lvl="1" indent="-3429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Signature Unavailable” must be written on the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“Signature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of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Employee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”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line.</a:t>
            </a:r>
          </a:p>
          <a:p>
            <a:pPr marL="800100" lvl="1" indent="-342900">
              <a:buClr>
                <a:srgbClr val="0070C0"/>
              </a:buClr>
              <a:buFont typeface="Arial" pitchFamily="34" charset="0"/>
              <a:buChar char="•"/>
            </a:pP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2" y="381000"/>
            <a:ext cx="1676400" cy="19158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81000"/>
            <a:ext cx="10908998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Employee Monthly Report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012" y="5181600"/>
            <a:ext cx="10058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Attach all affidavits listed on your report, sign </a:t>
            </a:r>
            <a:r>
              <a:rPr lang="en-US" sz="2000" b="1" dirty="0" smtClean="0">
                <a:solidFill>
                  <a:srgbClr val="0070C0"/>
                </a:solidFill>
              </a:rPr>
              <a:t>by admin, and </a:t>
            </a:r>
            <a:r>
              <a:rPr lang="en-US" sz="2000" b="1" dirty="0">
                <a:solidFill>
                  <a:srgbClr val="0070C0"/>
                </a:solidFill>
              </a:rPr>
              <a:t>submit to </a:t>
            </a:r>
            <a:r>
              <a:rPr lang="en-US" sz="2000" b="1" dirty="0" smtClean="0">
                <a:solidFill>
                  <a:srgbClr val="0070C0"/>
                </a:solidFill>
              </a:rPr>
              <a:t>Payroll</a:t>
            </a:r>
            <a:r>
              <a:rPr lang="en-US" sz="2000" b="1" dirty="0" smtClean="0">
                <a:solidFill>
                  <a:srgbClr val="0070C0"/>
                </a:solidFill>
              </a:rPr>
              <a:t>   by </a:t>
            </a:r>
            <a:r>
              <a:rPr lang="en-US" sz="2000" b="1" dirty="0">
                <a:solidFill>
                  <a:srgbClr val="0070C0"/>
                </a:solidFill>
              </a:rPr>
              <a:t>the 15</a:t>
            </a:r>
            <a:r>
              <a:rPr lang="en-US" sz="2000" b="1" baseline="30000" dirty="0">
                <a:solidFill>
                  <a:srgbClr val="0070C0"/>
                </a:solidFill>
              </a:rPr>
              <a:t>th</a:t>
            </a:r>
            <a:r>
              <a:rPr lang="en-US" sz="2000" b="1" dirty="0">
                <a:solidFill>
                  <a:srgbClr val="0070C0"/>
                </a:solidFill>
              </a:rPr>
              <a:t> of each </a:t>
            </a:r>
            <a:r>
              <a:rPr lang="en-US" sz="2000" b="1" dirty="0" smtClean="0">
                <a:solidFill>
                  <a:srgbClr val="0070C0"/>
                </a:solidFill>
              </a:rPr>
              <a:t>month.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3" y="1371600"/>
            <a:ext cx="1054266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970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455612" y="3095946"/>
            <a:ext cx="11049000" cy="7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lvl="0">
              <a:spcAft>
                <a:spcPts val="1000"/>
              </a:spcAft>
            </a:pPr>
            <a:endParaRPr lang="en-US" sz="2000" dirty="0" smtClean="0">
              <a:solidFill>
                <a:srgbClr val="0070C0"/>
              </a:solidFill>
              <a:latin typeface="+mn-lt"/>
            </a:endParaRPr>
          </a:p>
          <a:p>
            <a:pPr marL="800100" lvl="1" indent="-342900">
              <a:buClr>
                <a:srgbClr val="0070C0"/>
              </a:buClr>
              <a:buFont typeface="Arial" pitchFamily="34" charset="0"/>
              <a:buChar char="•"/>
            </a:pP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2" y="381000"/>
            <a:ext cx="1676400" cy="19158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914400"/>
            <a:ext cx="8686800" cy="506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93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4663440"/>
            <a:ext cx="10908998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ANY QUESTIONS?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58" y="762000"/>
            <a:ext cx="2842486" cy="4187825"/>
          </a:xfrm>
        </p:spPr>
      </p:pic>
    </p:spTree>
    <p:extLst>
      <p:ext uri="{BB962C8B-B14F-4D97-AF65-F5344CB8AC3E}">
        <p14:creationId xmlns:p14="http://schemas.microsoft.com/office/powerpoint/2010/main" val="2853315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3400"/>
            <a:ext cx="1090899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Financial 2000 Business Operating System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1600200"/>
            <a:ext cx="7620000" cy="389800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2400" dirty="0" smtClean="0"/>
              <a:t>Use Internet </a:t>
            </a:r>
            <a:r>
              <a:rPr lang="en-US" sz="2400" dirty="0"/>
              <a:t>Explorer</a:t>
            </a:r>
            <a:r>
              <a:rPr lang="en-US" sz="2400" dirty="0" smtClean="0"/>
              <a:t>.  </a:t>
            </a:r>
            <a:r>
              <a:rPr lang="en-US" sz="2400" dirty="0"/>
              <a:t>Do not use </a:t>
            </a:r>
            <a:r>
              <a:rPr lang="en-US" sz="2400" dirty="0" smtClean="0"/>
              <a:t>Chrome</a:t>
            </a:r>
            <a:r>
              <a:rPr lang="en-US" sz="2400" dirty="0" smtClean="0"/>
              <a:t>.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400" dirty="0" smtClean="0"/>
          </a:p>
          <a:p>
            <a:pPr>
              <a:buClr>
                <a:srgbClr val="0070C0"/>
              </a:buClr>
            </a:pPr>
            <a:r>
              <a:rPr lang="en-US" sz="2400" dirty="0" smtClean="0"/>
              <a:t>Make sure the “s” is on the address https://</a:t>
            </a:r>
            <a:endParaRPr lang="en-US" sz="2400" dirty="0"/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160000"/>
              </a:lnSpc>
              <a:buClr>
                <a:srgbClr val="0070C0"/>
              </a:buCl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2514600"/>
            <a:ext cx="1965436" cy="265911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4" y="3124200"/>
            <a:ext cx="32289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60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3400"/>
            <a:ext cx="1090899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Financial 2000 Business Operating System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295400"/>
            <a:ext cx="7848600" cy="389800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rgbClr val="0070C0"/>
              </a:buClr>
            </a:pPr>
            <a:r>
              <a:rPr lang="en-US" dirty="0" smtClean="0"/>
              <a:t>ELTS (Employee Leave Tracking System)</a:t>
            </a:r>
          </a:p>
          <a:p>
            <a:pPr marL="0" indent="0">
              <a:lnSpc>
                <a:spcPct val="160000"/>
              </a:lnSpc>
              <a:buClr>
                <a:srgbClr val="0070C0"/>
              </a:buCl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2514600"/>
            <a:ext cx="1965436" cy="265911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2524617"/>
            <a:ext cx="6858000" cy="181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510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2"/>
          <p:cNvSpPr>
            <a:spLocks noGrp="1"/>
          </p:cNvSpPr>
          <p:nvPr>
            <p:ph type="title"/>
          </p:nvPr>
        </p:nvSpPr>
        <p:spPr>
          <a:xfrm>
            <a:off x="1598612" y="457200"/>
            <a:ext cx="9296401" cy="9347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Prepare to Print Affidavits</a:t>
            </a:r>
          </a:p>
        </p:txBody>
      </p:sp>
      <p:sp>
        <p:nvSpPr>
          <p:cNvPr id="16386" name="Content Placeholder 13"/>
          <p:cNvSpPr>
            <a:spLocks noGrp="1"/>
          </p:cNvSpPr>
          <p:nvPr>
            <p:ph idx="1"/>
          </p:nvPr>
        </p:nvSpPr>
        <p:spPr>
          <a:xfrm>
            <a:off x="2741613" y="1524000"/>
            <a:ext cx="8380572" cy="43434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Reconcile attendance report to ELTS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Did all absences transfer over from AESOP to ELTS?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Does your attendance records match up?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391992"/>
            <a:ext cx="2019301" cy="40386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2"/>
          <p:cNvSpPr>
            <a:spLocks noGrp="1"/>
          </p:cNvSpPr>
          <p:nvPr>
            <p:ph type="title"/>
          </p:nvPr>
        </p:nvSpPr>
        <p:spPr>
          <a:xfrm>
            <a:off x="2284411" y="457200"/>
            <a:ext cx="9296401" cy="9347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Review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he Grid Before You Print</a:t>
            </a:r>
          </a:p>
        </p:txBody>
      </p:sp>
      <p:sp>
        <p:nvSpPr>
          <p:cNvPr id="16386" name="Content Placeholder 13"/>
          <p:cNvSpPr>
            <a:spLocks noGrp="1"/>
          </p:cNvSpPr>
          <p:nvPr>
            <p:ph idx="1"/>
          </p:nvPr>
        </p:nvSpPr>
        <p:spPr>
          <a:xfrm>
            <a:off x="2741613" y="1524000"/>
            <a:ext cx="8380572" cy="43434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Make adjustments if needed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Check leave type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Check hours to be sure they are rounded to the nearest ¼ hour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Add Incident Notes/Transaction Notes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391992"/>
            <a:ext cx="2019301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42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08012" y="457200"/>
            <a:ext cx="10908998" cy="762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Affidavit New </a:t>
            </a:r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ook 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8434" name="Rectangle 7"/>
          <p:cNvSpPr>
            <a:spLocks noGrp="1"/>
          </p:cNvSpPr>
          <p:nvPr>
            <p:ph type="body" idx="1"/>
          </p:nvPr>
        </p:nvSpPr>
        <p:spPr>
          <a:xfrm>
            <a:off x="989012" y="1371600"/>
            <a:ext cx="10223198" cy="3886200"/>
          </a:xfrm>
        </p:spPr>
        <p:txBody>
          <a:bodyPr>
            <a:normAutofit/>
          </a:bodyPr>
          <a:lstStyle/>
          <a:p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234965"/>
            <a:ext cx="9677400" cy="485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08012" y="457200"/>
            <a:ext cx="10908998" cy="762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Employees that work at 2 locations</a:t>
            </a:r>
          </a:p>
        </p:txBody>
      </p:sp>
      <p:sp>
        <p:nvSpPr>
          <p:cNvPr id="18434" name="Rectangle 7"/>
          <p:cNvSpPr>
            <a:spLocks noGrp="1"/>
          </p:cNvSpPr>
          <p:nvPr>
            <p:ph type="body" idx="1"/>
          </p:nvPr>
        </p:nvSpPr>
        <p:spPr>
          <a:xfrm>
            <a:off x="1141412" y="1371600"/>
            <a:ext cx="10070798" cy="388620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0" dirty="0" smtClean="0"/>
              <a:t>System </a:t>
            </a:r>
            <a:r>
              <a:rPr lang="en-US" b="0" dirty="0"/>
              <a:t>Configuration – Hours reported to AESOP are uploaded to the primary position first. </a:t>
            </a:r>
            <a:r>
              <a:rPr lang="en-US" b="0" dirty="0" smtClean="0"/>
              <a:t>The balance</a:t>
            </a:r>
            <a:r>
              <a:rPr lang="en-US" b="0" dirty="0"/>
              <a:t>, if any, is </a:t>
            </a:r>
            <a:r>
              <a:rPr lang="en-US" b="0" dirty="0" smtClean="0"/>
              <a:t>then uploaded </a:t>
            </a:r>
            <a:r>
              <a:rPr lang="en-US" b="0" dirty="0"/>
              <a:t>to the secondary </a:t>
            </a:r>
            <a:r>
              <a:rPr lang="en-US" b="0" dirty="0" smtClean="0"/>
              <a:t>position.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0" dirty="0" smtClean="0"/>
              <a:t>Full </a:t>
            </a:r>
            <a:r>
              <a:rPr lang="en-US" b="0" dirty="0"/>
              <a:t>day absences reported in AESOP will transfer to both locations correctly</a:t>
            </a:r>
            <a:r>
              <a:rPr lang="en-US" b="0" dirty="0" smtClean="0"/>
              <a:t>.</a:t>
            </a:r>
          </a:p>
          <a:p>
            <a:pPr>
              <a:buClr>
                <a:srgbClr val="0070C0"/>
              </a:buClr>
            </a:pPr>
            <a:endParaRPr lang="en-US" b="0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0" dirty="0" smtClean="0"/>
              <a:t>Partial </a:t>
            </a:r>
            <a:r>
              <a:rPr lang="en-US" b="0" dirty="0"/>
              <a:t>day absences reported in AESOP may need to be communicated and adjusted between </a:t>
            </a:r>
            <a:r>
              <a:rPr lang="en-US" b="0" dirty="0" smtClean="0"/>
              <a:t>both sites</a:t>
            </a:r>
            <a:r>
              <a:rPr lang="en-US" b="0" dirty="0"/>
              <a:t>.</a:t>
            </a:r>
            <a:endParaRPr lang="en-US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44147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08012" y="457200"/>
            <a:ext cx="10908998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Employees with more than 1 position</a:t>
            </a:r>
          </a:p>
        </p:txBody>
      </p:sp>
      <p:sp>
        <p:nvSpPr>
          <p:cNvPr id="18434" name="Rectangle 7"/>
          <p:cNvSpPr>
            <a:spLocks noGrp="1"/>
          </p:cNvSpPr>
          <p:nvPr>
            <p:ph type="body" idx="1"/>
          </p:nvPr>
        </p:nvSpPr>
        <p:spPr>
          <a:xfrm>
            <a:off x="1141412" y="1371600"/>
            <a:ext cx="10070798" cy="388620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S</a:t>
            </a:r>
            <a:r>
              <a:rPr lang="en-US" b="0" dirty="0" smtClean="0"/>
              <a:t>ystem errors can occur when an employee has multiple positions attached to his/her name. </a:t>
            </a:r>
          </a:p>
          <a:p>
            <a:pPr>
              <a:buClr>
                <a:srgbClr val="0070C0"/>
              </a:buClr>
            </a:pPr>
            <a:endParaRPr lang="en-US" b="0" dirty="0"/>
          </a:p>
          <a:p>
            <a:pPr>
              <a:buClr>
                <a:srgbClr val="0070C0"/>
              </a:buClr>
            </a:pPr>
            <a:r>
              <a:rPr lang="en-US" b="0" dirty="0" smtClean="0"/>
              <a:t>	Example: Teacher and Home/Hospital Teacher</a:t>
            </a:r>
          </a:p>
          <a:p>
            <a:pPr>
              <a:buClr>
                <a:srgbClr val="0070C0"/>
              </a:buClr>
            </a:pPr>
            <a:r>
              <a:rPr lang="en-US" b="0" dirty="0"/>
              <a:t>	</a:t>
            </a:r>
            <a:r>
              <a:rPr lang="en-US" b="0" dirty="0" smtClean="0"/>
              <a:t>Example: Teacher and ROP Teacher</a:t>
            </a:r>
          </a:p>
          <a:p>
            <a:pPr>
              <a:buClr>
                <a:srgbClr val="0070C0"/>
              </a:buClr>
            </a:pPr>
            <a:r>
              <a:rPr lang="en-US" b="0" dirty="0"/>
              <a:t>	</a:t>
            </a:r>
            <a:r>
              <a:rPr lang="en-US" b="0" dirty="0" smtClean="0"/>
              <a:t>Example: Security Officer and Patrol Officer</a:t>
            </a:r>
          </a:p>
          <a:p>
            <a:pPr>
              <a:buClr>
                <a:srgbClr val="0070C0"/>
              </a:buClr>
            </a:pPr>
            <a:endParaRPr lang="en-US" b="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0" dirty="0" smtClean="0"/>
              <a:t>Please be aware of employees that may fall under these circumstances.</a:t>
            </a:r>
            <a:endParaRPr lang="en-US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56856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countdow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64BD"/>
      </a:accent2>
      <a:accent3>
        <a:srgbClr val="4F59BD"/>
      </a:accent3>
      <a:accent4>
        <a:srgbClr val="4C99C0"/>
      </a:accent4>
      <a:accent5>
        <a:srgbClr val="1F497D"/>
      </a:accent5>
      <a:accent6>
        <a:srgbClr val="F79646"/>
      </a:accent6>
      <a:hlink>
        <a:srgbClr val="FAC08F"/>
      </a:hlink>
      <a:folHlink>
        <a:srgbClr val="97480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erMedia.com Static Theme">
  <a:themeElements>
    <a:clrScheme name="countdow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64BD"/>
      </a:accent2>
      <a:accent3>
        <a:srgbClr val="4F59BD"/>
      </a:accent3>
      <a:accent4>
        <a:srgbClr val="4C99C0"/>
      </a:accent4>
      <a:accent5>
        <a:srgbClr val="1F497D"/>
      </a:accent5>
      <a:accent6>
        <a:srgbClr val="F79646"/>
      </a:accent6>
      <a:hlink>
        <a:srgbClr val="FAC08F"/>
      </a:hlink>
      <a:folHlink>
        <a:srgbClr val="97480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987</Words>
  <Application>Microsoft Office PowerPoint</Application>
  <PresentationFormat>Custom</PresentationFormat>
  <Paragraphs>203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Aspect</vt:lpstr>
      <vt:lpstr>PresenterMedia.com Static Theme</vt:lpstr>
      <vt:lpstr>1_PresenterMedia.com Static Theme</vt:lpstr>
      <vt:lpstr>Fiscal Services</vt:lpstr>
      <vt:lpstr>AESOP transfers to ELTS</vt:lpstr>
      <vt:lpstr>Financial 2000 Business Operating System</vt:lpstr>
      <vt:lpstr>Financial 2000 Business Operating System</vt:lpstr>
      <vt:lpstr>Prepare to Print Affidavits</vt:lpstr>
      <vt:lpstr>Review The Grid Before You Print</vt:lpstr>
      <vt:lpstr>Affidavit New Look </vt:lpstr>
      <vt:lpstr>Employees that work at 2 locations</vt:lpstr>
      <vt:lpstr>Employees with more than 1 position</vt:lpstr>
      <vt:lpstr>Family Medical Leave Act (FMLA)</vt:lpstr>
      <vt:lpstr>FMLA Transaction Note</vt:lpstr>
      <vt:lpstr>FMLA Transaction Note</vt:lpstr>
      <vt:lpstr>FMLA Transaction Note</vt:lpstr>
      <vt:lpstr>Bereavement Incident Note</vt:lpstr>
      <vt:lpstr>Bereavement Incident Note</vt:lpstr>
      <vt:lpstr>Bereavement Incident Note</vt:lpstr>
      <vt:lpstr>Bereavement Incident Note</vt:lpstr>
      <vt:lpstr>Bereavement Incident Note</vt:lpstr>
      <vt:lpstr>Bereavement Incident Note</vt:lpstr>
      <vt:lpstr>Wrong Bereavement Incident Notes</vt:lpstr>
      <vt:lpstr>What’s the big fuss about AFFIDAVITS?</vt:lpstr>
      <vt:lpstr>PowerPoint Presentation</vt:lpstr>
      <vt:lpstr>A delay in Affidavit processing can result  in salary overpayment. NOTE: Classified employees are paid current; therefore overpayments may happen very easily if communication is not present. Let’s work together to prevent these situations.</vt:lpstr>
      <vt:lpstr>PAYROLL FREQUENTLY ASKED QUESTIONS </vt:lpstr>
      <vt:lpstr>PowerPoint Presentation</vt:lpstr>
      <vt:lpstr>PowerPoint Presentation</vt:lpstr>
      <vt:lpstr>Employee Monthly Report</vt:lpstr>
      <vt:lpstr>PowerPoint Presentation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Services Workshop</dc:title>
  <dc:creator/>
  <cp:lastModifiedBy/>
  <cp:revision>11</cp:revision>
  <dcterms:modified xsi:type="dcterms:W3CDTF">2015-09-16T21:43:36Z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